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1"/>
  </p:notesMasterIdLst>
  <p:handoutMasterIdLst>
    <p:handoutMasterId r:id="rId12"/>
  </p:handoutMasterIdLst>
  <p:sldIdLst>
    <p:sldId id="2021" r:id="rId3"/>
    <p:sldId id="2011" r:id="rId4"/>
    <p:sldId id="2023" r:id="rId5"/>
    <p:sldId id="2024" r:id="rId6"/>
    <p:sldId id="2016" r:id="rId7"/>
    <p:sldId id="2015" r:id="rId8"/>
    <p:sldId id="2025" r:id="rId9"/>
    <p:sldId id="2026" r:id="rId10"/>
  </p:sldIdLst>
  <p:sldSz cx="12192000" cy="6858000"/>
  <p:notesSz cx="6797675" cy="9928225"/>
  <p:embeddedFontLst>
    <p:embeddedFont>
      <p:font typeface="Open Sans Light" panose="020B0306030504020204" pitchFamily="3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ned-icons" panose="020B0604020202020204" charset="0"/>
      <p:regular r:id="rId24"/>
    </p:embeddedFont>
    <p:embeddedFont>
      <p:font typeface="Open Sans" panose="020B0606030504020204" pitchFamily="34" charset="0"/>
      <p:regular r:id="rId2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64CB"/>
    <a:srgbClr val="009ADA"/>
    <a:srgbClr val="00A6E6"/>
    <a:srgbClr val="0990FF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98" d="100"/>
          <a:sy n="98" d="100"/>
        </p:scale>
        <p:origin x="-252" y="-90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Введение Единого налогового счета. Преимущества нового механизма уплаты налогов.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Демонстрация Л</a:t>
            </a:r>
            <a:r>
              <a:rPr lang="ru-RU" b="1" dirty="0" smtClean="0">
                <a:solidFill>
                  <a:srgbClr val="FF0000"/>
                </a:solidFill>
              </a:rPr>
              <a:t>ичного </a:t>
            </a:r>
            <a:r>
              <a:rPr lang="ru-RU" b="1" dirty="0">
                <a:solidFill>
                  <a:srgbClr val="FF0000"/>
                </a:solidFill>
              </a:rPr>
              <a:t>кабинета налогоплательщика.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0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sz="1400" b="1" smtClean="0">
                <a:solidFill>
                  <a:schemeClr val="tx1">
                    <a:lumMod val="50000"/>
                  </a:schemeClr>
                </a:solidFill>
              </a:rPr>
              <a:t>10</a:t>
            </a:r>
            <a:r>
              <a:rPr lang="ru-RU" sz="1400" b="1" smtClean="0">
                <a:solidFill>
                  <a:schemeClr val="tx1">
                    <a:lumMod val="50000"/>
                  </a:schemeClr>
                </a:solidFill>
              </a:rPr>
              <a:t>.2022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ВВЕДЕНИЕ ЕНП и ЕНС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8692913" y="4945947"/>
            <a:ext cx="205238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947428" y="1016732"/>
            <a:ext cx="9217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14.07.2022 N 263-ФЗ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</a:t>
            </a:r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внесении изменений в части первую и вторую Налогового кодекса Российской </a:t>
            </a:r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Федерации» 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–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года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71364" y="2842911"/>
            <a:ext cx="2986093" cy="357831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налогоплательщиками, плательщиками сборов, плательщиками страховых взносов и (или) налоговыми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582047" y="2870614"/>
            <a:ext cx="2986093" cy="357831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(взыскание)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счет уплаты налога,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взноса, сбора;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Проценты на излишне взысканные платежи;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Суммы, подлежащие возмещению (подтверждено КНП)</a:t>
            </a:r>
          </a:p>
        </p:txBody>
      </p:sp>
      <p:sp>
        <p:nvSpPr>
          <p:cNvPr id="63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681469" y="3168088"/>
            <a:ext cx="5184576" cy="2972681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Совокупная обязанность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подлежащих уплате: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налогов и авансовых платежей по ним, кроме НДФЛ для отдельных иностранных работников;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сборов, кроме госпошлины, по которой не выдан исполнительный документ;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страховых взносов;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пеней, штрафов и процентов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ЕДИНЫЙ НАЛОВЫЙ ПЛАТЕЖ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5" y="1120241"/>
            <a:ext cx="7154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Обязанность по уплате налогов, сборов и взносов будут считать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исполненной:</a:t>
            </a:r>
            <a:endParaRPr lang="ru-RU" sz="1800" b="1" dirty="0">
              <a:solidFill>
                <a:srgbClr val="00B0F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 даты перечисления единого налогового платежа;</a:t>
            </a: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со дня, на который приходится срок уплаты налога (в случае зачета);</a:t>
            </a: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со дня учета на счете совокупной обязанности, если на нем есть достаточное положительное сальдо;</a:t>
            </a: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со дня удержания суммы налоговым агентом.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58494" y="3428565"/>
            <a:ext cx="70291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Сальдо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единого налогового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счета представляет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собой разницу между излишне перечисленными денежными средствами и суммами неисполненных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обязанностей.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течение 2023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года плательщики вправе оформлять платежные документы по действующему порядку (заменяет обязанность по представлению уведомлений).</a:t>
            </a:r>
          </a:p>
          <a:p>
            <a:pPr>
              <a:spcBef>
                <a:spcPts val="600"/>
              </a:spcBef>
            </a:pPr>
            <a:endParaRPr lang="ru-RU" sz="1800" b="1" u="sng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ru-RU" sz="1800" b="1" u="sng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!!!!!! Переплата по налогу на прибыль в БС не учитывается при формировании сальдо ЕНС и подлежит автоматическому зачету в счет предстоящих платежей без заявления плательщика.</a:t>
            </a:r>
          </a:p>
        </p:txBody>
      </p:sp>
    </p:spTree>
    <p:extLst>
      <p:ext uri="{BB962C8B-B14F-4D97-AF65-F5344CB8AC3E}">
        <p14:creationId xmlns:p14="http://schemas.microsoft.com/office/powerpoint/2010/main" val="31449895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800" b="1" u="sng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Не включаются в совокупную обязанность: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платежи, со срока перечисления которых прошло более 3 лет;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суммы, которые указаны в решении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привлечении или об отказе в привлечении к ответственности, если суд принял обеспечительные меры и приостановил действие решения;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НПД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а также сборы за пользование объектами животного мира или водных биоресурсов, которые перечислили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не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составе ЕНП.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ИСКЛЮЧЕНИЯ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СОВОКУПНАЯ ОБЯЗАННОСТЬ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5" y="1120241"/>
            <a:ext cx="7154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Совокупная </a:t>
            </a:r>
            <a:r>
              <a:rPr lang="ru-RU" sz="1800" b="1" u="sng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обязанность</a:t>
            </a:r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– общая </a:t>
            </a:r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сумма налогов, авансовых платежей, сборов, страховых взносов, пеней, штрафов, процентов, которую обязан уплатить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налогоплательщик:</a:t>
            </a: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налоги </a:t>
            </a:r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авансовые платежи </a:t>
            </a:r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по ним, кроме НДФЛ для отдельных иностранных работников;</a:t>
            </a: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сборы, </a:t>
            </a:r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кроме госпошлины, по которой не выдан исполнительный документ;</a:t>
            </a: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страховые взносы;</a:t>
            </a:r>
            <a:endParaRPr lang="ru-RU" sz="1800" b="1" dirty="0">
              <a:solidFill>
                <a:srgbClr val="00B0F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8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пени, штрафы, проценты.</a:t>
            </a:r>
            <a:endParaRPr lang="ru-RU" sz="1800" b="1" dirty="0">
              <a:solidFill>
                <a:srgbClr val="00B0F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6960" y="3863730"/>
            <a:ext cx="7029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Совокупная обязанность формируется и подлежит учету на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ЕНС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на основе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:</a:t>
            </a:r>
          </a:p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- налоговой отчетности (в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т.ч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. у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точненной);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- налоговых уведомлений;</a:t>
            </a:r>
          </a:p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- сообщений об исчисленных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суммах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;</a:t>
            </a:r>
          </a:p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- решений об отсрочке или рассрочке;</a:t>
            </a:r>
          </a:p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- решений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привлечении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(об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отказе в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привлечении) </a:t>
            </a:r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к ответственности;</a:t>
            </a:r>
          </a:p>
          <a:p>
            <a:r>
              <a:rPr lang="ru-RU" sz="18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- судебных актов, решений вышестоящих органов и исполнительных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документов.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0757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СУЩЕСТВУЮЩИЙ ПОРЯДОК</a:t>
            </a:r>
            <a:endParaRPr lang="ru-RU" sz="1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НОВЫЙ ПОРЯДОК</a:t>
            </a:r>
            <a:endParaRPr lang="ru-RU" sz="18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68008" y="5697248"/>
            <a:ext cx="5724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solidFill>
                  <a:srgbClr val="FF0000"/>
                </a:solidFill>
              </a:rPr>
              <a:t>П</a:t>
            </a:r>
            <a:r>
              <a:rPr lang="ru-RU" sz="1500" b="1" u="sng" dirty="0" smtClean="0">
                <a:solidFill>
                  <a:srgbClr val="FF0000"/>
                </a:solidFill>
              </a:rPr>
              <a:t>рименяются </a:t>
            </a:r>
            <a:r>
              <a:rPr lang="ru-RU" sz="1500" b="1" u="sng" dirty="0">
                <a:solidFill>
                  <a:srgbClr val="FF0000"/>
                </a:solidFill>
              </a:rPr>
              <a:t>к правоотношениям по представлению налоговых деклараций (расчетов) и уплате (перечислению) соответствующих налогов, авансовых платежей по налогам, сборов, страховых взносов начиная с 1 января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ЛИЧНЫЙ КАБИНЕТ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3"/>
          <a:srcRect t="16816" b="5088"/>
          <a:stretch/>
        </p:blipFill>
        <p:spPr bwMode="auto">
          <a:xfrm>
            <a:off x="767408" y="904240"/>
            <a:ext cx="10909212" cy="5513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459917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ЛИЧНЫЙ КАБИНЕТ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9406" b="4519"/>
          <a:stretch/>
        </p:blipFill>
        <p:spPr bwMode="auto">
          <a:xfrm>
            <a:off x="587388" y="904240"/>
            <a:ext cx="11089232" cy="5693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3352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169139</TotalTime>
  <Words>807</Words>
  <Application>Microsoft Office PowerPoint</Application>
  <PresentationFormat>Произвольный</PresentationFormat>
  <Paragraphs>176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Open Sans Light</vt:lpstr>
      <vt:lpstr>Calibri Light</vt:lpstr>
      <vt:lpstr>Times New Roman</vt:lpstr>
      <vt:lpstr>Roboto Condensed</vt:lpstr>
      <vt:lpstr>Calibri</vt:lpstr>
      <vt:lpstr>lined-icons</vt:lpstr>
      <vt:lpstr>Open Sans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Красноперов Андрей Николаевич</cp:lastModifiedBy>
  <cp:revision>2168</cp:revision>
  <cp:lastPrinted>2022-05-18T08:05:17Z</cp:lastPrinted>
  <dcterms:created xsi:type="dcterms:W3CDTF">2014-10-08T23:03:32Z</dcterms:created>
  <dcterms:modified xsi:type="dcterms:W3CDTF">2022-10-21T13:06:05Z</dcterms:modified>
</cp:coreProperties>
</file>